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11A0D-A123-4793-A864-2DA18384AA8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03969A-DF0C-46EA-821F-8D7424262FFD}">
      <dgm:prSet custT="1"/>
      <dgm:spPr>
        <a:xfrm>
          <a:off x="0" y="504053"/>
          <a:ext cx="2353009" cy="1566209"/>
        </a:xfrm>
        <a:prstGeom prst="ellipse">
          <a:avLst/>
        </a:prstGeom>
        <a:solidFill>
          <a:srgbClr val="4BACC6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b="1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Равные возможности для всех участников программы</a:t>
          </a:r>
        </a:p>
      </dgm:t>
    </dgm:pt>
    <dgm:pt modelId="{1B372639-BC6D-4CD6-9D1F-C1C9073697D0}" type="parTrans" cxnId="{1E4E181E-89E2-412D-8A86-23C218D5F5B2}">
      <dgm:prSet/>
      <dgm:spPr/>
      <dgm:t>
        <a:bodyPr/>
        <a:lstStyle/>
        <a:p>
          <a:pPr algn="ctr"/>
          <a:endParaRPr lang="ru-RU"/>
        </a:p>
      </dgm:t>
    </dgm:pt>
    <dgm:pt modelId="{C018A3DC-792F-4443-BEAB-857679B5DF90}" type="sibTrans" cxnId="{1E4E181E-89E2-412D-8A86-23C218D5F5B2}">
      <dgm:prSet/>
      <dgm:spPr>
        <a:xfrm rot="21021063">
          <a:off x="2459133" y="774623"/>
          <a:ext cx="354895" cy="52859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C6A75DB-50F8-48BA-ADE0-95AF9280D6B2}">
      <dgm:prSet custT="1"/>
      <dgm:spPr>
        <a:xfrm>
          <a:off x="5468662" y="3618365"/>
          <a:ext cx="2441563" cy="1566209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2000" b="1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Интеграция в обществе особенных детей</a:t>
          </a:r>
        </a:p>
      </dgm:t>
    </dgm:pt>
    <dgm:pt modelId="{CB25F1E4-97C2-4CF1-8F9C-05DC75A6C755}" type="parTrans" cxnId="{6E328474-25A2-4BE4-B71C-093A85984871}">
      <dgm:prSet/>
      <dgm:spPr/>
      <dgm:t>
        <a:bodyPr/>
        <a:lstStyle/>
        <a:p>
          <a:pPr algn="ctr"/>
          <a:endParaRPr lang="ru-RU"/>
        </a:p>
      </dgm:t>
    </dgm:pt>
    <dgm:pt modelId="{C1AA0D1D-80D4-4A3F-B9F4-0C54F07CCB82}" type="sibTrans" cxnId="{6E328474-25A2-4BE4-B71C-093A85984871}">
      <dgm:prSet/>
      <dgm:spPr>
        <a:xfrm rot="10800000">
          <a:off x="3451434" y="4289683"/>
          <a:ext cx="1340114" cy="52859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solidFill>
            <a:srgbClr val="002060"/>
          </a:solidFill>
        </a:ln>
        <a:effectLst/>
      </dgm:spPr>
      <dgm:t>
        <a:bodyPr/>
        <a:lstStyle/>
        <a:p>
          <a:pPr algn="ctr"/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1354AA6-53D2-4FF3-9719-7A068DA92FB6}" type="pres">
      <dgm:prSet presAssocID="{BFE11A0D-A123-4793-A864-2DA18384AA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E24B42-08D4-455E-A91E-C26C3E61C4F2}" type="pres">
      <dgm:prSet presAssocID="{7C6A75DB-50F8-48BA-ADE0-95AF9280D6B2}" presName="node" presStyleLbl="node1" presStyleIdx="0" presStyleCnt="2" custScaleX="76800" custScaleY="39098" custRadScaleRad="97099" custRadScaleInc="38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D3B51-259F-4EC3-A5A7-1A1AC6FEC7D6}" type="pres">
      <dgm:prSet presAssocID="{C1AA0D1D-80D4-4A3F-B9F4-0C54F07CCB82}" presName="sibTrans" presStyleLbl="sibTrans2D1" presStyleIdx="0" presStyleCnt="2" custScaleX="113230" custScaleY="54777" custLinFactNeighborX="-9017" custLinFactNeighborY="28852"/>
      <dgm:spPr/>
      <dgm:t>
        <a:bodyPr/>
        <a:lstStyle/>
        <a:p>
          <a:endParaRPr lang="ru-RU"/>
        </a:p>
      </dgm:t>
    </dgm:pt>
    <dgm:pt modelId="{DDC56FD6-5C1B-465F-98A1-251A9CA44F72}" type="pres">
      <dgm:prSet presAssocID="{C1AA0D1D-80D4-4A3F-B9F4-0C54F07CCB8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E2DE614-19E7-4D77-9AFB-732E4F47692B}" type="pres">
      <dgm:prSet presAssocID="{6E03969A-DF0C-46EA-821F-8D7424262FFD}" presName="node" presStyleLbl="node1" presStyleIdx="1" presStyleCnt="2" custScaleX="109190" custScaleY="55169" custRadScaleRad="122403" custRadScaleInc="-38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9DA6C-71A5-4E4B-957C-BFA8C6D081EA}" type="pres">
      <dgm:prSet presAssocID="{C018A3DC-792F-4443-BEAB-857679B5DF90}" presName="sibTrans" presStyleLbl="sibTrans2D1" presStyleIdx="1" presStyleCnt="2" custScaleX="5527" custScaleY="36927" custLinFactX="71006" custLinFactNeighborX="100000" custLinFactNeighborY="-5423"/>
      <dgm:spPr/>
      <dgm:t>
        <a:bodyPr/>
        <a:lstStyle/>
        <a:p>
          <a:endParaRPr lang="ru-RU"/>
        </a:p>
      </dgm:t>
    </dgm:pt>
    <dgm:pt modelId="{7FA9E567-BE74-4964-A2AC-E217C6A04529}" type="pres">
      <dgm:prSet presAssocID="{C018A3DC-792F-4443-BEAB-857679B5DF90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1E4E181E-89E2-412D-8A86-23C218D5F5B2}" srcId="{BFE11A0D-A123-4793-A864-2DA18384AA89}" destId="{6E03969A-DF0C-46EA-821F-8D7424262FFD}" srcOrd="1" destOrd="0" parTransId="{1B372639-BC6D-4CD6-9D1F-C1C9073697D0}" sibTransId="{C018A3DC-792F-4443-BEAB-857679B5DF90}"/>
    <dgm:cxn modelId="{CEC43D9F-6639-49B1-B49B-5EE564CF4049}" type="presOf" srcId="{BFE11A0D-A123-4793-A864-2DA18384AA89}" destId="{E1354AA6-53D2-4FF3-9719-7A068DA92FB6}" srcOrd="0" destOrd="0" presId="urn:microsoft.com/office/officeart/2005/8/layout/cycle2"/>
    <dgm:cxn modelId="{E3330467-E76A-47D1-8BB7-4AC23E5402AA}" type="presOf" srcId="{6E03969A-DF0C-46EA-821F-8D7424262FFD}" destId="{2E2DE614-19E7-4D77-9AFB-732E4F47692B}" srcOrd="0" destOrd="0" presId="urn:microsoft.com/office/officeart/2005/8/layout/cycle2"/>
    <dgm:cxn modelId="{3BC1DBA6-76BF-45C9-8A5A-824B68C4C297}" type="presOf" srcId="{7C6A75DB-50F8-48BA-ADE0-95AF9280D6B2}" destId="{58E24B42-08D4-455E-A91E-C26C3E61C4F2}" srcOrd="0" destOrd="0" presId="urn:microsoft.com/office/officeart/2005/8/layout/cycle2"/>
    <dgm:cxn modelId="{1637B5DE-E05B-43B5-8CB6-0286FF0E6E72}" type="presOf" srcId="{C018A3DC-792F-4443-BEAB-857679B5DF90}" destId="{7FA9E567-BE74-4964-A2AC-E217C6A04529}" srcOrd="1" destOrd="0" presId="urn:microsoft.com/office/officeart/2005/8/layout/cycle2"/>
    <dgm:cxn modelId="{EA97E7B1-E61F-4E58-8EE1-2E2235A45D25}" type="presOf" srcId="{C1AA0D1D-80D4-4A3F-B9F4-0C54F07CCB82}" destId="{702D3B51-259F-4EC3-A5A7-1A1AC6FEC7D6}" srcOrd="0" destOrd="0" presId="urn:microsoft.com/office/officeart/2005/8/layout/cycle2"/>
    <dgm:cxn modelId="{9F5DB9AC-832C-47A1-93D5-D152F2B25EB1}" type="presOf" srcId="{C018A3DC-792F-4443-BEAB-857679B5DF90}" destId="{4939DA6C-71A5-4E4B-957C-BFA8C6D081EA}" srcOrd="0" destOrd="0" presId="urn:microsoft.com/office/officeart/2005/8/layout/cycle2"/>
    <dgm:cxn modelId="{09F4771B-5717-42EC-9E2C-0D0738651E1F}" type="presOf" srcId="{C1AA0D1D-80D4-4A3F-B9F4-0C54F07CCB82}" destId="{DDC56FD6-5C1B-465F-98A1-251A9CA44F72}" srcOrd="1" destOrd="0" presId="urn:microsoft.com/office/officeart/2005/8/layout/cycle2"/>
    <dgm:cxn modelId="{6E328474-25A2-4BE4-B71C-093A85984871}" srcId="{BFE11A0D-A123-4793-A864-2DA18384AA89}" destId="{7C6A75DB-50F8-48BA-ADE0-95AF9280D6B2}" srcOrd="0" destOrd="0" parTransId="{CB25F1E4-97C2-4CF1-8F9C-05DC75A6C755}" sibTransId="{C1AA0D1D-80D4-4A3F-B9F4-0C54F07CCB82}"/>
    <dgm:cxn modelId="{A802F11C-8BB6-4F3E-983D-1C46024966FE}" type="presParOf" srcId="{E1354AA6-53D2-4FF3-9719-7A068DA92FB6}" destId="{58E24B42-08D4-455E-A91E-C26C3E61C4F2}" srcOrd="0" destOrd="0" presId="urn:microsoft.com/office/officeart/2005/8/layout/cycle2"/>
    <dgm:cxn modelId="{8655557A-C991-4416-8C7D-7B34F194727E}" type="presParOf" srcId="{E1354AA6-53D2-4FF3-9719-7A068DA92FB6}" destId="{702D3B51-259F-4EC3-A5A7-1A1AC6FEC7D6}" srcOrd="1" destOrd="0" presId="urn:microsoft.com/office/officeart/2005/8/layout/cycle2"/>
    <dgm:cxn modelId="{1B360B80-D86D-4848-BD52-1A418C1ED6FA}" type="presParOf" srcId="{702D3B51-259F-4EC3-A5A7-1A1AC6FEC7D6}" destId="{DDC56FD6-5C1B-465F-98A1-251A9CA44F72}" srcOrd="0" destOrd="0" presId="urn:microsoft.com/office/officeart/2005/8/layout/cycle2"/>
    <dgm:cxn modelId="{1144DC44-3206-4789-8649-0AAF2C1D9BA6}" type="presParOf" srcId="{E1354AA6-53D2-4FF3-9719-7A068DA92FB6}" destId="{2E2DE614-19E7-4D77-9AFB-732E4F47692B}" srcOrd="2" destOrd="0" presId="urn:microsoft.com/office/officeart/2005/8/layout/cycle2"/>
    <dgm:cxn modelId="{582B1CB3-2458-41E8-AD98-81126406BD84}" type="presParOf" srcId="{E1354AA6-53D2-4FF3-9719-7A068DA92FB6}" destId="{4939DA6C-71A5-4E4B-957C-BFA8C6D081EA}" srcOrd="3" destOrd="0" presId="urn:microsoft.com/office/officeart/2005/8/layout/cycle2"/>
    <dgm:cxn modelId="{5D168011-59E2-4150-97C2-41AAAE53CE44}" type="presParOf" srcId="{4939DA6C-71A5-4E4B-957C-BFA8C6D081EA}" destId="{7FA9E567-BE74-4964-A2AC-E217C6A04529}" srcOrd="0" destOrd="0" presId="urn:microsoft.com/office/officeart/2005/8/layout/cycle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24B42-08D4-455E-A91E-C26C3E61C4F2}">
      <dsp:nvSpPr>
        <dsp:cNvPr id="0" name=""/>
        <dsp:cNvSpPr/>
      </dsp:nvSpPr>
      <dsp:spPr>
        <a:xfrm>
          <a:off x="778985" y="315345"/>
          <a:ext cx="2416671" cy="1230299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Интеграция в обществе особенных детей</a:t>
          </a:r>
        </a:p>
      </dsp:txBody>
      <dsp:txXfrm>
        <a:off x="1132898" y="495518"/>
        <a:ext cx="1708845" cy="869953"/>
      </dsp:txXfrm>
    </dsp:sp>
    <dsp:sp modelId="{702D3B51-259F-4EC3-A5A7-1A1AC6FEC7D6}">
      <dsp:nvSpPr>
        <dsp:cNvPr id="0" name=""/>
        <dsp:cNvSpPr/>
      </dsp:nvSpPr>
      <dsp:spPr>
        <a:xfrm rot="20881716">
          <a:off x="3177715" y="-38135"/>
          <a:ext cx="1248058" cy="581739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79613" y="96313"/>
        <a:ext cx="1073536" cy="349043"/>
      </dsp:txXfrm>
    </dsp:sp>
    <dsp:sp modelId="{2E2DE614-19E7-4D77-9AFB-732E4F47692B}">
      <dsp:nvSpPr>
        <dsp:cNvPr id="0" name=""/>
        <dsp:cNvSpPr/>
      </dsp:nvSpPr>
      <dsp:spPr>
        <a:xfrm>
          <a:off x="4512714" y="0"/>
          <a:ext cx="3435889" cy="1736007"/>
        </a:xfrm>
        <a:prstGeom prst="ellipse">
          <a:avLst/>
        </a:prstGeom>
        <a:solidFill>
          <a:srgbClr val="4BACC6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Равные возможности для всех участников программы</a:t>
          </a:r>
        </a:p>
      </dsp:txBody>
      <dsp:txXfrm>
        <a:off x="5015888" y="254232"/>
        <a:ext cx="2429541" cy="1227543"/>
      </dsp:txXfrm>
    </dsp:sp>
    <dsp:sp modelId="{4939DA6C-71A5-4E4B-957C-BFA8C6D081EA}">
      <dsp:nvSpPr>
        <dsp:cNvPr id="0" name=""/>
        <dsp:cNvSpPr/>
      </dsp:nvSpPr>
      <dsp:spPr>
        <a:xfrm rot="11127767">
          <a:off x="7804429" y="2059985"/>
          <a:ext cx="147759" cy="392169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7848656" y="2140529"/>
        <a:ext cx="103431" cy="235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CAC4-8D96-447A-848B-7CE713C1603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2E509-EF79-40ED-BB6E-6E1885690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E509-EF79-40ED-BB6E-6E18856907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E509-EF79-40ED-BB6E-6E18856907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8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E509-EF79-40ED-BB6E-6E18856907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88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E509-EF79-40ED-BB6E-6E18856907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8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E509-EF79-40ED-BB6E-6E18856907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88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E509-EF79-40ED-BB6E-6E18856907E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8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E509-EF79-40ED-BB6E-6E18856907E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88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E509-EF79-40ED-BB6E-6E18856907E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8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E509-EF79-40ED-BB6E-6E18856907E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8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33600C-950B-4560-A05A-929C88CAB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EC02E40-7260-489B-A147-409E73028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4C5895-590A-4F1F-8DA6-0E666061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B5FE6A-A9AF-4F15-8589-F68B70B0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D50D77-679B-426B-9A4A-8D945ED6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7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601CAD-3B96-4C02-9625-F950A943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86C653-BB96-46FC-9322-528FFB912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C6D9C1-973C-48CF-B9D4-45EC79F5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7CC8F0-594E-439F-8209-4616CF56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1ECC7C-A0CA-4421-9002-97B3A3B3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4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BE0D44E-0487-43E8-BDA6-100854CA6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8212DBE-0698-4580-9125-7BE611959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7A75B6-E644-4CB3-A5BC-064592CB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70DD30-DB29-4627-8FC4-13A33FC5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A62B93-F336-4A47-893B-296F707C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33600C-950B-4560-A05A-929C88CAB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EC02E40-7260-489B-A147-409E73028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4C5895-590A-4F1F-8DA6-0E666061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B5FE6A-A9AF-4F15-8589-F68B70B0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D50D77-679B-426B-9A4A-8D945ED6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4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AE59FC-5A05-4FC3-8E19-10C6F82C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117187-A02A-4701-B7D6-5F84C95B1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5ADFFF-9810-4DE1-A120-97410C1C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C3844A-34A1-4F99-9EE9-BDFE37D8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271A1D-9014-43D4-A62F-39AA6385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02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5AA2CD-8459-44E1-9086-F9F8BEDB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73A154-C6E0-4AD0-8354-08D9767D2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731C03-7650-4FD6-A153-D1C6627B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A1FFF0-D689-41BE-BAA1-884F312E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826B4F-7626-48DC-8450-3C28710E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3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C69F70-C2B8-461E-A14E-1290B8D0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491080-CC5F-4EB3-A6C8-F34101764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31CF73-8A1A-47F2-B2C9-0C36AF44A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842D79-060E-4C9B-A491-D8134D62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623CBC-0C1F-4EB8-BDF8-B179FFF1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B53ED6-5D45-4D4F-831D-26D5EA86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85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77C5F7-4EE2-4EB2-AF4F-C3E96E32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365AEE-21BE-4F9E-B4E7-C62E3A74B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8F8012-A004-46A5-832A-34F654FDA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ACC99B8-60C5-4814-B131-79B04C528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6BF602D-CE58-4128-8920-4BEAE4C0E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DEE2C6C-3CE4-41E4-BC16-573E00FD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2E6CCD4-9A04-4B08-8DFB-53EDB3D2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D354523-4375-425A-A9CF-64B08674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68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AF39B0-545F-4550-AB85-EFA25EC3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8A075B8-DBA3-4EA5-8845-34D4181F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E0AAC2-4949-4F51-A3F1-835D94B7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E932062-A0C6-47BC-B6DA-7BB91733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18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8F8B007-F924-4179-B353-FC9269EF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177DED8-C611-4391-8F46-68FF17F8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6825DF-2088-4AFA-9726-9408F922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9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AC98BE-FA8D-4373-8957-0148D72F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D3D94A-F418-46DA-B1ED-D3D408F7C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5FF5DB-5AFA-43ED-8E30-9C7E42D29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72E01D-2307-423E-9702-8BE9EF1B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7FD596-D9C4-465A-9F42-06C59829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DFDB3C-E062-4ED8-88E5-660812DB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AE59FC-5A05-4FC3-8E19-10C6F82C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117187-A02A-4701-B7D6-5F84C95B1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5ADFFF-9810-4DE1-A120-97410C1C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C3844A-34A1-4F99-9EE9-BDFE37D8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271A1D-9014-43D4-A62F-39AA6385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57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874944-F78D-4768-BF1F-01201000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8DD15B9-B53B-464A-B875-BA75C5F20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E31358-3BAC-4207-876A-311F8CD04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70838E-6858-4AA2-8B7F-FC5AAD8E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9856FD-F376-4E05-B323-A84C3D3C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AD509C-9A87-433F-BD82-BD28642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601CAD-3B96-4C02-9625-F950A943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86C653-BB96-46FC-9322-528FFB912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C6D9C1-973C-48CF-B9D4-45EC79F5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7CC8F0-594E-439F-8209-4616CF56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1ECC7C-A0CA-4421-9002-97B3A3B3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26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BE0D44E-0487-43E8-BDA6-100854CA6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8212DBE-0698-4580-9125-7BE611959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7A75B6-E644-4CB3-A5BC-064592CB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70DD30-DB29-4627-8FC4-13A33FC5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A62B93-F336-4A47-893B-296F707C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5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5AA2CD-8459-44E1-9086-F9F8BEDB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73A154-C6E0-4AD0-8354-08D9767D2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731C03-7650-4FD6-A153-D1C6627B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A1FFF0-D689-41BE-BAA1-884F312E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826B4F-7626-48DC-8450-3C28710E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2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C69F70-C2B8-461E-A14E-1290B8D0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491080-CC5F-4EB3-A6C8-F34101764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31CF73-8A1A-47F2-B2C9-0C36AF44A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842D79-060E-4C9B-A491-D8134D62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623CBC-0C1F-4EB8-BDF8-B179FFF1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B53ED6-5D45-4D4F-831D-26D5EA86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7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77C5F7-4EE2-4EB2-AF4F-C3E96E32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365AEE-21BE-4F9E-B4E7-C62E3A74B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8F8012-A004-46A5-832A-34F654FDA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ACC99B8-60C5-4814-B131-79B04C528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6BF602D-CE58-4128-8920-4BEAE4C0E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DEE2C6C-3CE4-41E4-BC16-573E00FD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2E6CCD4-9A04-4B08-8DFB-53EDB3D2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D354523-4375-425A-A9CF-64B08674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6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AF39B0-545F-4550-AB85-EFA25EC3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8A075B8-DBA3-4EA5-8845-34D4181F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E0AAC2-4949-4F51-A3F1-835D94B7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E932062-A0C6-47BC-B6DA-7BB91733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1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8F8B007-F924-4179-B353-FC9269EF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177DED8-C611-4391-8F46-68FF17F8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6825DF-2088-4AFA-9726-9408F922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2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AC98BE-FA8D-4373-8957-0148D72F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D3D94A-F418-46DA-B1ED-D3D408F7C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5FF5DB-5AFA-43ED-8E30-9C7E42D29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72E01D-2307-423E-9702-8BE9EF1B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7FD596-D9C4-465A-9F42-06C59829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DFDB3C-E062-4ED8-88E5-660812DB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4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874944-F78D-4768-BF1F-01201000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8DD15B9-B53B-464A-B875-BA75C5F20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E31358-3BAC-4207-876A-311F8CD04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70838E-6858-4AA2-8B7F-FC5AAD8E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62F-3165-4F76-95DD-B1BC3C70D5D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9856FD-F376-4E05-B323-A84C3D3C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AD509C-9A87-433F-BD82-BD28642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2E90-EA12-46E7-A658-F9E30E1F8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7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F5887-31DC-4659-ABD8-17850FAF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11DE71-BD61-4B36-9868-2A297F0F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907282-1A19-48E8-B132-020ECE0E4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062F-3165-4F76-95DD-B1BC3C70D5D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DE72D8-67C5-498A-BBA2-5FCB790F1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6A0AD1-8481-4642-A001-D61B9FCD3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B2E90-EA12-46E7-A658-F9E30E1F8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11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F5887-31DC-4659-ABD8-17850FAF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11DE71-BD61-4B36-9868-2A297F0F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907282-1A19-48E8-B132-020ECE0E4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062F-3165-4F76-95DD-B1BC3C70D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DE72D8-67C5-498A-BBA2-5FCB790F1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6A0AD1-8481-4642-A001-D61B9FCD3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B2E90-EA12-46E7-A658-F9E30E1F88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4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7A2BCC-5291-4829-B660-995F5DC9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681037"/>
            <a:ext cx="10627794" cy="1325563"/>
          </a:xfrm>
        </p:spPr>
        <p:txBody>
          <a:bodyPr>
            <a:normAutofit/>
          </a:bodyPr>
          <a:lstStyle/>
          <a:p>
            <a:pPr algn="ctr">
              <a:spcAft>
                <a:spcPts val="990"/>
              </a:spcAft>
            </a:pPr>
            <a:r>
              <a:rPr lang="ru-RU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МБОУ ДО «</a:t>
            </a:r>
            <a:r>
              <a:rPr lang="ru-RU" alt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Эколого-биологический центр </a:t>
            </a:r>
            <a:r>
              <a:rPr lang="ru-RU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ЛидерЭко</a:t>
            </a:r>
            <a:r>
              <a:rPr lang="ru-RU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br>
              <a:rPr lang="ru-RU" alt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город Уфа Республики Башкортостан</a:t>
            </a:r>
            <a:r>
              <a:rPr lang="en-US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>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F4CC6A-2FAA-4885-BC3D-BC39ADD5F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878"/>
            <a:ext cx="10515600" cy="3699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000A"/>
                </a:solidFill>
                <a:latin typeface="Times New Roman"/>
                <a:ea typeface="Times New Roman"/>
              </a:rPr>
              <a:t>Волонтёрские </a:t>
            </a:r>
            <a:r>
              <a:rPr lang="ru-RU" sz="2000" b="1" dirty="0">
                <a:solidFill>
                  <a:srgbClr val="00000A"/>
                </a:solidFill>
                <a:latin typeface="Times New Roman"/>
                <a:ea typeface="Times New Roman"/>
              </a:rPr>
              <a:t>практики в социализации детей с синдромом Дауна</a:t>
            </a:r>
            <a:r>
              <a:rPr lang="ru-RU" sz="2000" dirty="0">
                <a:solidFill>
                  <a:srgbClr val="00000A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00000A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0000A"/>
                </a:solidFill>
                <a:latin typeface="Times New Roman"/>
                <a:ea typeface="Times New Roman"/>
              </a:rPr>
              <a:t>(по программе «Солнечный садовник</a:t>
            </a:r>
            <a:r>
              <a:rPr lang="ru-RU" sz="2000" b="1" dirty="0" smtClean="0">
                <a:solidFill>
                  <a:srgbClr val="00000A"/>
                </a:solidFill>
                <a:latin typeface="Times New Roman"/>
                <a:ea typeface="Times New Roman"/>
              </a:rPr>
              <a:t>»)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rgbClr val="00000A"/>
                </a:solidFill>
                <a:latin typeface="Times New Roman"/>
                <a:ea typeface="Times New Roman"/>
              </a:rPr>
              <a:t>Руководитель проекта: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rgbClr val="00000A"/>
                </a:solidFill>
                <a:latin typeface="Times New Roman"/>
                <a:ea typeface="Times New Roman"/>
              </a:rPr>
              <a:t> Кудринская Оксана Михайловна</a:t>
            </a:r>
            <a:r>
              <a:rPr lang="ru-RU" sz="2000" dirty="0">
                <a:solidFill>
                  <a:srgbClr val="00000A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00000A"/>
                </a:solidFill>
                <a:latin typeface="Times New Roman"/>
                <a:ea typeface="Times New Roman"/>
              </a:rPr>
            </a:br>
            <a:endParaRPr lang="ru-RU" sz="20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29" y="2656810"/>
            <a:ext cx="3285203" cy="246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80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0026" y="1120878"/>
            <a:ext cx="666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A"/>
                </a:solidFill>
                <a:latin typeface="Times New Roman"/>
                <a:ea typeface="Times New Roman"/>
                <a:cs typeface="+mj-cs"/>
              </a:rPr>
              <a:t>СПАСИБО ЗА ВНИМАНИЕ!</a:t>
            </a:r>
            <a:endParaRPr lang="ru-RU" sz="2400" b="1" dirty="0">
              <a:solidFill>
                <a:srgbClr val="00000A"/>
              </a:solidFill>
              <a:latin typeface="Times New Roman"/>
              <a:ea typeface="Times New Roman"/>
              <a:cs typeface="+mj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12426453"/>
              </p:ext>
            </p:extLst>
          </p:nvPr>
        </p:nvGraphicFramePr>
        <p:xfrm>
          <a:off x="2241754" y="1932038"/>
          <a:ext cx="7878309" cy="3790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552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5986BE-EC6E-4B20-A5A4-3B784164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9" y="681037"/>
            <a:ext cx="10927672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	</a:t>
            </a:r>
            <a:r>
              <a:rPr lang="ru-RU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ЦЕЛЬ  И  ЗАДАЧИ  ИССЛЕДОВАНИЯ</a:t>
            </a:r>
            <a:endParaRPr lang="ru-RU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C37643-1807-473E-9CCF-0BB965A4E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702"/>
            <a:ext cx="10515600" cy="3493971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0A"/>
                </a:solidFill>
                <a:latin typeface="Times New Roman"/>
                <a:ea typeface="Times New Roman"/>
              </a:rPr>
              <a:t>Целью исследования является </a:t>
            </a:r>
            <a:r>
              <a:rPr lang="ru-RU" sz="20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апробация волонтерских практик для создания образовательного пространства в процессе социализации детей с ОВЗ, в том числе синдромом Дауна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0A"/>
                </a:solidFill>
                <a:latin typeface="Times New Roman"/>
                <a:ea typeface="Times New Roman"/>
              </a:rPr>
              <a:t>Задачи</a:t>
            </a:r>
            <a:r>
              <a:rPr lang="ru-RU" sz="20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: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1. Изучить особенности процесса социализации подростков и детей с ОВЗ, в том числе синдромом Дауна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2.Определить наиболее эффективные волонтерские практики в процессе социализации особенных детей через организацию волонтерского сопровождения детей-инвалидов на занятиях и в быту.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3.</a:t>
            </a:r>
            <a:r>
              <a:rPr lang="ru-RU" sz="2000" dirty="0" smtClean="0">
                <a:latin typeface="Times New Roman"/>
                <a:ea typeface="Times New Roman"/>
              </a:rPr>
              <a:t>Создать образовательное пространство, благоприятную психологическую атмосферу через безусловное принятие особенных детей</a:t>
            </a:r>
            <a:endParaRPr lang="ru-RU" sz="1800" dirty="0" smtClean="0">
              <a:latin typeface="Times New Roman"/>
              <a:ea typeface="Times New Roman"/>
            </a:endParaRPr>
          </a:p>
          <a:p>
            <a:endParaRPr lang="ru-RU" sz="1600" dirty="0">
              <a:latin typeface="Yu Gothic UI" panose="020B0500000000000000" pitchFamily="34" charset="-128"/>
              <a:ea typeface="Yu Gothic UI" panose="020B0500000000000000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289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5986BE-EC6E-4B20-A5A4-3B784164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9" y="681037"/>
            <a:ext cx="10927672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	</a:t>
            </a:r>
            <a:r>
              <a:rPr lang="ru-RU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ЦЕЛЕВЫЕ  ГРУППЫ </a:t>
            </a:r>
            <a:br>
              <a:rPr lang="ru-RU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                И ПРАКТИЧЕСКАЯ ЗНАЧИМОСТЬ</a:t>
            </a:r>
            <a:endParaRPr lang="ru-RU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C37643-1807-473E-9CCF-0BB965A4E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702"/>
            <a:ext cx="10515600" cy="3493971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1 ГРУППА: особенные </a:t>
            </a:r>
            <a:r>
              <a:rPr lang="ru-RU" sz="2400" dirty="0">
                <a:solidFill>
                  <a:srgbClr val="00000A"/>
                </a:solidFill>
                <a:latin typeface="Times New Roman"/>
                <a:ea typeface="Times New Roman"/>
              </a:rPr>
              <a:t>дети с синдромом Дауна от 12 до </a:t>
            </a: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17лет</a:t>
            </a:r>
            <a:r>
              <a:rPr lang="ru-RU" sz="2400" dirty="0">
                <a:solidFill>
                  <a:srgbClr val="00000A"/>
                </a:solidFill>
                <a:latin typeface="Times New Roman"/>
                <a:ea typeface="Times New Roman"/>
              </a:rPr>
              <a:t>.</a:t>
            </a: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000A"/>
                </a:solidFill>
                <a:latin typeface="Times New Roman"/>
                <a:ea typeface="Times New Roman"/>
              </a:rPr>
              <a:t>Р</a:t>
            </a: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ебёнок </a:t>
            </a:r>
            <a:r>
              <a:rPr lang="ru-RU" sz="2400" dirty="0">
                <a:solidFill>
                  <a:srgbClr val="00000A"/>
                </a:solidFill>
                <a:latin typeface="Times New Roman"/>
                <a:ea typeface="Times New Roman"/>
              </a:rPr>
              <a:t>с синдромом Дауна обладает потенциальными умениями выполнять конкретные действия и обладает индивидуальным восприятием информации, и тоже способен найти своё место в обществе</a:t>
            </a:r>
            <a:endParaRPr lang="ru-RU" sz="2400" dirty="0" smtClean="0">
              <a:solidFill>
                <a:srgbClr val="00000A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2 ГРУППА: здоровые школьники-волонтеры </a:t>
            </a:r>
            <a:r>
              <a:rPr lang="ru-RU" sz="2400" dirty="0">
                <a:solidFill>
                  <a:srgbClr val="00000A"/>
                </a:solidFill>
                <a:latin typeface="Times New Roman"/>
                <a:ea typeface="Times New Roman"/>
              </a:rPr>
              <a:t>13-15 лет</a:t>
            </a: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. </a:t>
            </a:r>
            <a:r>
              <a:rPr lang="ru-RU" sz="2400" dirty="0">
                <a:solidFill>
                  <a:srgbClr val="00000A"/>
                </a:solidFill>
                <a:latin typeface="Times New Roman"/>
                <a:ea typeface="Times New Roman"/>
              </a:rPr>
              <a:t>Для школьников-волонтеров исследование становится опытом общения и безусловного принятия  детей-инвалидов в качестве полноценных член6ов общества.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732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5986BE-EC6E-4B20-A5A4-3B784164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9" y="681037"/>
            <a:ext cx="10927672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	</a:t>
            </a:r>
            <a:r>
              <a:rPr lang="ru-RU" sz="2400" b="1" dirty="0" smtClean="0">
                <a:solidFill>
                  <a:srgbClr val="00000A"/>
                </a:solidFill>
                <a:latin typeface="Times New Roman"/>
                <a:ea typeface="Times New Roman"/>
              </a:rPr>
              <a:t>АСПЕКТЫ ВОЛОНТЕРСКИХ ПРАКТИК</a:t>
            </a:r>
            <a:endParaRPr lang="ru-RU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C37643-1807-473E-9CCF-0BB965A4E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702"/>
            <a:ext cx="10515600" cy="3493971"/>
          </a:xfrm>
        </p:spPr>
        <p:txBody>
          <a:bodyPr>
            <a:norm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00000A"/>
                </a:solidFill>
                <a:latin typeface="Times New Roman"/>
                <a:ea typeface="Times New Roman"/>
              </a:rPr>
              <a:t>А</a:t>
            </a: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даптация </a:t>
            </a:r>
            <a:r>
              <a:rPr lang="ru-RU" sz="2400" dirty="0">
                <a:solidFill>
                  <a:srgbClr val="00000A"/>
                </a:solidFill>
                <a:latin typeface="Times New Roman"/>
                <a:ea typeface="Times New Roman"/>
              </a:rPr>
              <a:t>и социализации  особенных детей    </a:t>
            </a: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для формирования </a:t>
            </a:r>
            <a:r>
              <a:rPr lang="ru-RU" sz="2400" dirty="0">
                <a:solidFill>
                  <a:srgbClr val="00000A"/>
                </a:solidFill>
                <a:latin typeface="Times New Roman"/>
                <a:ea typeface="Times New Roman"/>
              </a:rPr>
              <a:t>навыков продуктивного взаимодействия </a:t>
            </a: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  </a:t>
            </a:r>
            <a:r>
              <a:rPr lang="ru-RU" sz="2400" dirty="0">
                <a:solidFill>
                  <a:srgbClr val="00000A"/>
                </a:solidFill>
                <a:latin typeface="Times New Roman"/>
                <a:ea typeface="Times New Roman"/>
              </a:rPr>
              <a:t>в </a:t>
            </a: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процессе деятельности </a:t>
            </a:r>
            <a:r>
              <a:rPr lang="ru-RU" sz="2400" dirty="0">
                <a:solidFill>
                  <a:srgbClr val="00000A"/>
                </a:solidFill>
                <a:latin typeface="Times New Roman"/>
                <a:ea typeface="Times New Roman"/>
              </a:rPr>
              <a:t>и общении с окружающими людьми. </a:t>
            </a:r>
            <a:endParaRPr lang="ru-RU" sz="2400" dirty="0" smtClean="0">
              <a:solidFill>
                <a:srgbClr val="00000A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00000A"/>
                </a:solidFill>
                <a:latin typeface="Times New Roman"/>
                <a:ea typeface="Times New Roman"/>
              </a:rPr>
              <a:t>Э</a:t>
            </a: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ффект </a:t>
            </a:r>
            <a:r>
              <a:rPr lang="ru-RU" sz="2400" dirty="0">
                <a:solidFill>
                  <a:srgbClr val="00000A"/>
                </a:solidFill>
                <a:latin typeface="Times New Roman"/>
                <a:ea typeface="Times New Roman"/>
              </a:rPr>
              <a:t>социализации и </a:t>
            </a:r>
            <a:r>
              <a:rPr lang="ru-RU" sz="2400" dirty="0" smtClean="0">
                <a:solidFill>
                  <a:srgbClr val="00000A"/>
                </a:solidFill>
                <a:latin typeface="Times New Roman"/>
                <a:ea typeface="Times New Roman"/>
              </a:rPr>
              <a:t>адаптации   положительный.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63" y="3613356"/>
            <a:ext cx="3568612" cy="268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14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5986BE-EC6E-4B20-A5A4-3B784164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9" y="681037"/>
            <a:ext cx="10927672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	</a:t>
            </a:r>
            <a:r>
              <a:rPr lang="ru-RU" sz="2400" b="1" dirty="0" smtClean="0">
                <a:solidFill>
                  <a:srgbClr val="00000A"/>
                </a:solidFill>
                <a:latin typeface="Times New Roman"/>
                <a:ea typeface="Times New Roman"/>
              </a:rPr>
              <a:t>ПОДБОР ВОЛОНТЕРСКИХ ПРАКТИК</a:t>
            </a:r>
            <a:endParaRPr lang="ru-RU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30" y="1916267"/>
            <a:ext cx="8440993" cy="398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E:\салихово осень 2019\_DSC02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31" y="3033879"/>
            <a:ext cx="2377465" cy="15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17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5986BE-EC6E-4B20-A5A4-3B784164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9" y="681037"/>
            <a:ext cx="10927672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	</a:t>
            </a:r>
            <a:r>
              <a:rPr lang="ru-RU" sz="2400" b="1" dirty="0" smtClean="0">
                <a:solidFill>
                  <a:srgbClr val="00000A"/>
                </a:solidFill>
                <a:latin typeface="Times New Roman"/>
                <a:ea typeface="Times New Roman"/>
              </a:rPr>
              <a:t>АНАЛИЗ УСПЕШНОСТИ ОСОБЕННЫХ ДЕТЕЙ</a:t>
            </a:r>
            <a:endParaRPr lang="ru-RU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979074"/>
              </p:ext>
            </p:extLst>
          </p:nvPr>
        </p:nvGraphicFramePr>
        <p:xfrm>
          <a:off x="1696064" y="1825625"/>
          <a:ext cx="9085007" cy="3041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245"/>
                <a:gridCol w="3219245"/>
                <a:gridCol w="2646517"/>
              </a:tblGrid>
              <a:tr h="752497"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Особенные дети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Кол-во успешных работ в начале заезда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Кол-во успешных работ в конце заезда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769"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Рената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78%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769"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Глеб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769"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Слава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769"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Карина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769"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Марат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9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27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5986BE-EC6E-4B20-A5A4-3B784164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9" y="681037"/>
            <a:ext cx="10927672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	</a:t>
            </a:r>
            <a:r>
              <a:rPr lang="ru-RU" sz="2400" b="1" dirty="0" smtClean="0">
                <a:solidFill>
                  <a:srgbClr val="00000A"/>
                </a:solidFill>
                <a:latin typeface="Times New Roman"/>
                <a:ea typeface="Times New Roman"/>
              </a:rPr>
              <a:t>АНАЛИЗ УСПЕШНОСТИ В ПРОЦЕССЕ ОБЩЕНИЯ</a:t>
            </a:r>
            <a:endParaRPr lang="ru-RU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270025"/>
              </p:ext>
            </p:extLst>
          </p:nvPr>
        </p:nvGraphicFramePr>
        <p:xfrm>
          <a:off x="838200" y="1825625"/>
          <a:ext cx="105156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Умения и навыки в общении с разными группами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начале заезда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конце заезда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Умения и навыки в общении со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своими особенными сверстниками: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-выполнение общей задачи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-дружеское общение в быту,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-дружеское общение в игре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-дружеское общение в спорте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100 % не умели договариваться о своих действиях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80 % имели этот навык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60 % имели этот навык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60 % не имели навык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45 % научились совместному выполнению задач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100% научились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дружескому общению в быту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80 % получили этот навык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80 % научились общению в спорте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4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5986BE-EC6E-4B20-A5A4-3B784164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9" y="681037"/>
            <a:ext cx="10927672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	</a:t>
            </a:r>
            <a:r>
              <a:rPr lang="ru-RU" sz="2400" b="1" dirty="0" smtClean="0">
                <a:solidFill>
                  <a:srgbClr val="00000A"/>
                </a:solidFill>
                <a:latin typeface="Times New Roman"/>
                <a:ea typeface="Times New Roman"/>
              </a:rPr>
              <a:t>ВЫВОДЫ</a:t>
            </a:r>
            <a:endParaRPr lang="ru-RU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spcAft>
                <a:spcPts val="0"/>
              </a:spcAft>
              <a:buSzPts val="1000"/>
              <a:buFont typeface="+mj-lt"/>
              <a:buAutoNum type="arabicPeriod"/>
              <a:tabLst>
                <a:tab pos="180340" algn="l"/>
                <a:tab pos="22860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Создание особого коррекционное пространства с помощью волонтерских практик запускает механизм компенсации для каждого ребенка с синдромом Дауна.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+mj-lt"/>
              <a:buAutoNum type="arabicPeriod"/>
              <a:tabLst>
                <a:tab pos="180340" algn="l"/>
                <a:tab pos="22860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К особенным детям приходит понимание и определение себя, как личности в социуме различных групп сверстников и взрослых через свободное общение в социуме с помощью здоровых ребят-волонтеров.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+mj-lt"/>
              <a:buAutoNum type="arabicPeriod"/>
              <a:tabLst>
                <a:tab pos="180340" algn="l"/>
                <a:tab pos="22860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Происходит приобретение социального опыта общения разных групп обучающихся между собой (дети-инвалиды, дети группы риска, здоровые школьники-волонтеры). 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37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5986BE-EC6E-4B20-A5A4-3B784164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9" y="681037"/>
            <a:ext cx="10927672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ФОТОКОЛЛАЖ</a:t>
            </a:r>
            <a:endParaRPr lang="ru-RU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3" y="1773445"/>
            <a:ext cx="2930847" cy="220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7" descr="E:\салихово осень 2019\_DSC03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038" y="4382433"/>
            <a:ext cx="3149651" cy="209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:\Users\001\Documents\Оксана Мих\солнечный садовник\Фото Салихово\IMG-20190924-WA00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038" y="1773445"/>
            <a:ext cx="3111909" cy="233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001\Documents\Оксана Мих\солнечный садовник\Фото Салихово\IMG-20190925-WA00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43" y="1773445"/>
            <a:ext cx="2585614" cy="34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284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360</Words>
  <Application>Microsoft Office PowerPoint</Application>
  <PresentationFormat>Произвольный</PresentationFormat>
  <Paragraphs>80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МБОУ ДО «Эколого-биологический центр «ЛидерЭко» городского округа   город Уфа Республики Башкортостан  </vt:lpstr>
      <vt:lpstr> ЦЕЛЬ  И  ЗАДАЧИ  ИССЛЕДОВАНИЯ</vt:lpstr>
      <vt:lpstr> ЦЕЛЕВЫЕ  ГРУППЫ                  И ПРАКТИЧЕСКАЯ ЗНАЧИМОСТЬ</vt:lpstr>
      <vt:lpstr> АСПЕКТЫ ВОЛОНТЕРСКИХ ПРАКТИК</vt:lpstr>
      <vt:lpstr> ПОДБОР ВОЛОНТЕРСКИХ ПРАКТИК</vt:lpstr>
      <vt:lpstr> АНАЛИЗ УСПЕШНОСТИ ОСОБЕННЫХ ДЕТЕЙ</vt:lpstr>
      <vt:lpstr> АНАЛИЗ УСПЕШНОСТИ В ПРОЦЕССЕ ОБЩЕНИЯ</vt:lpstr>
      <vt:lpstr> ВЫВОДЫ</vt:lpstr>
      <vt:lpstr>ФОТОКОЛЛАЖ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Alexander Ardashev</dc:creator>
  <cp:lastModifiedBy>001</cp:lastModifiedBy>
  <cp:revision>14</cp:revision>
  <dcterms:created xsi:type="dcterms:W3CDTF">2021-05-14T06:10:47Z</dcterms:created>
  <dcterms:modified xsi:type="dcterms:W3CDTF">2021-05-18T07:16:34Z</dcterms:modified>
</cp:coreProperties>
</file>